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72" r:id="rId3"/>
    <p:sldId id="273" r:id="rId4"/>
    <p:sldId id="274" r:id="rId5"/>
    <p:sldId id="258" r:id="rId6"/>
    <p:sldId id="271"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240" y="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f368c5e97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f368c5e97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368c5e97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368c5e97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f368c5e97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f368c5e97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f368c5e97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f368c5e97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f368c5e97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f368c5e97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f368c5e97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f368c5e97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368c5e975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f368c5e97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368c5e97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368c5e97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f368c5e9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368c5e9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f368c5e97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f368c5e9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4832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368c5e9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368c5e97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911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368c5e9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368c5e97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041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368c5e9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368c5e97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368c5e9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368c5e97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735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368c5e97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368c5e97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368c5e9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368c5e9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f368c5e97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f368c5e97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quiet-liger-acdfb7.netlify.app/" TargetMode="External"/><Relationship Id="rId5" Type="http://schemas.openxmlformats.org/officeDocument/2006/relationships/hyperlink" Target="https://youtu.be/NAJMYkKThbg" TargetMode="External"/><Relationship Id="rId4" Type="http://schemas.openxmlformats.org/officeDocument/2006/relationships/hyperlink" Target="https://github.com/DjangoMustang/NASA-Space-Apps-2024-Tell-a-climate-story"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18" cy="5143499"/>
          </a:xfrm>
          <a:prstGeom prst="rect">
            <a:avLst/>
          </a:prstGeom>
          <a:noFill/>
          <a:ln>
            <a:noFill/>
          </a:ln>
        </p:spPr>
      </p:pic>
      <p:sp>
        <p:nvSpPr>
          <p:cNvPr id="55" name="Google Shape;55;p13"/>
          <p:cNvSpPr txBox="1"/>
          <p:nvPr/>
        </p:nvSpPr>
        <p:spPr>
          <a:xfrm>
            <a:off x="0" y="2850240"/>
            <a:ext cx="9144000" cy="20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t>Team Details</a:t>
            </a:r>
            <a:endParaRPr sz="1600" b="1" dirty="0"/>
          </a:p>
          <a:p>
            <a:pPr marL="0" lvl="0" indent="0" algn="l" rtl="0">
              <a:spcBef>
                <a:spcPts val="0"/>
              </a:spcBef>
              <a:spcAft>
                <a:spcPts val="0"/>
              </a:spcAft>
              <a:buNone/>
            </a:pPr>
            <a:endParaRPr sz="1600" b="1" dirty="0"/>
          </a:p>
          <a:p>
            <a:pPr marL="914400" lvl="1" indent="-342900" algn="l" rtl="0">
              <a:spcBef>
                <a:spcPts val="0"/>
              </a:spcBef>
              <a:spcAft>
                <a:spcPts val="0"/>
              </a:spcAft>
              <a:buSzPts val="1800"/>
              <a:buAutoNum type="alphaLcPeriod"/>
            </a:pPr>
            <a:r>
              <a:rPr lang="en-GB" sz="1600" b="1" dirty="0"/>
              <a:t>Team name: </a:t>
            </a:r>
            <a:r>
              <a:rPr lang="en-GB" sz="1600" b="1" dirty="0" smtClean="0"/>
              <a:t>Ch4</a:t>
            </a:r>
            <a:endParaRPr sz="1600" b="1" dirty="0"/>
          </a:p>
          <a:p>
            <a:pPr marL="914400" lvl="1" indent="-342900" algn="l" rtl="0">
              <a:spcBef>
                <a:spcPts val="0"/>
              </a:spcBef>
              <a:spcAft>
                <a:spcPts val="0"/>
              </a:spcAft>
              <a:buSzPts val="1800"/>
              <a:buAutoNum type="alphaLcPeriod"/>
            </a:pPr>
            <a:r>
              <a:rPr lang="en-GB" sz="1600" b="1" dirty="0"/>
              <a:t>Team leader name</a:t>
            </a:r>
            <a:r>
              <a:rPr lang="en-GB" sz="1600" b="1" dirty="0" smtClean="0"/>
              <a:t>: Siddhi </a:t>
            </a:r>
            <a:r>
              <a:rPr lang="en-GB" sz="1600" b="1" dirty="0" err="1"/>
              <a:t>S</a:t>
            </a:r>
            <a:r>
              <a:rPr lang="en-GB" sz="1600" b="1" dirty="0" err="1" smtClean="0"/>
              <a:t>hrivastava</a:t>
            </a:r>
            <a:r>
              <a:rPr lang="en-GB" sz="1600" b="1" dirty="0" smtClean="0"/>
              <a:t> </a:t>
            </a:r>
            <a:endParaRPr sz="1600" b="1" dirty="0"/>
          </a:p>
          <a:p>
            <a:pPr marL="914400" lvl="1" indent="-342900" algn="l" rtl="0">
              <a:spcBef>
                <a:spcPts val="0"/>
              </a:spcBef>
              <a:spcAft>
                <a:spcPts val="0"/>
              </a:spcAft>
              <a:buSzPts val="1800"/>
              <a:buAutoNum type="alphaLcPeriod"/>
            </a:pPr>
            <a:r>
              <a:rPr lang="en-GB" sz="1600" b="1" dirty="0"/>
              <a:t>Problem </a:t>
            </a:r>
            <a:r>
              <a:rPr lang="en-GB" sz="1600" b="1" dirty="0" smtClean="0"/>
              <a:t>Statement:</a:t>
            </a:r>
          </a:p>
          <a:p>
            <a:pPr marL="571500" lvl="1" algn="l" rtl="0">
              <a:spcBef>
                <a:spcPts val="0"/>
              </a:spcBef>
              <a:spcAft>
                <a:spcPts val="0"/>
              </a:spcAft>
              <a:buSzPts val="1800"/>
            </a:pPr>
            <a:r>
              <a:rPr lang="en-GB" sz="1600" b="1" dirty="0" smtClean="0"/>
              <a:t>18</a:t>
            </a:r>
            <a:r>
              <a:rPr lang="en-GB" sz="1600" b="1" dirty="0" smtClean="0"/>
              <a:t>: Tell a Climate </a:t>
            </a:r>
            <a:r>
              <a:rPr lang="en-GB" sz="1600" b="1" dirty="0" smtClean="0"/>
              <a:t>Story:</a:t>
            </a:r>
          </a:p>
          <a:p>
            <a:pPr marL="571500" lvl="1" algn="l" rtl="0">
              <a:spcBef>
                <a:spcPts val="0"/>
              </a:spcBef>
              <a:spcAft>
                <a:spcPts val="0"/>
              </a:spcAft>
              <a:buSzPts val="1800"/>
            </a:pPr>
            <a:r>
              <a:rPr lang="en-US" sz="1200" dirty="0" smtClean="0"/>
              <a:t>Over </a:t>
            </a:r>
            <a:r>
              <a:rPr lang="en-US" sz="1200" dirty="0"/>
              <a:t>the last several decades, a huge amount of climate data from numerous sources has been collected. This data is freely available to the public, but making sense of this vast amount of data is not easy! Your challenge is to use the open-source data on the U.S. Greenhouse Gas Center website to tell a compelling story about climate change.</a:t>
            </a:r>
            <a:endParaRPr sz="12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9"/>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91" name="Google Shape;91;p19"/>
          <p:cNvSpPr txBox="1"/>
          <p:nvPr/>
        </p:nvSpPr>
        <p:spPr>
          <a:xfrm>
            <a:off x="2258930" y="890285"/>
            <a:ext cx="88209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Architecture diagram of the proposed solution</a:t>
            </a:r>
            <a:endParaRPr sz="18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580" y="1372316"/>
            <a:ext cx="6530340" cy="366933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0"/>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97" name="Google Shape;97;p20"/>
          <p:cNvSpPr txBox="1"/>
          <p:nvPr/>
        </p:nvSpPr>
        <p:spPr>
          <a:xfrm>
            <a:off x="158825" y="855225"/>
            <a:ext cx="87843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Technologies to be used in the solution</a:t>
            </a:r>
            <a:endParaRPr sz="1800"/>
          </a:p>
        </p:txBody>
      </p:sp>
      <p:sp>
        <p:nvSpPr>
          <p:cNvPr id="2" name="TextBox 1"/>
          <p:cNvSpPr txBox="1"/>
          <p:nvPr/>
        </p:nvSpPr>
        <p:spPr>
          <a:xfrm>
            <a:off x="362393" y="1574659"/>
            <a:ext cx="1824547" cy="3108543"/>
          </a:xfrm>
          <a:prstGeom prst="rect">
            <a:avLst/>
          </a:prstGeom>
          <a:noFill/>
        </p:spPr>
        <p:txBody>
          <a:bodyPr wrap="square" rtlCol="0">
            <a:spAutoFit/>
          </a:bodyPr>
          <a:lstStyle/>
          <a:p>
            <a:r>
              <a:rPr lang="en-IN" b="1" dirty="0" smtClean="0"/>
              <a:t>Analytical tools   </a:t>
            </a:r>
            <a:r>
              <a:rPr lang="en-IN" b="1" dirty="0" smtClean="0"/>
              <a:t>                                  </a:t>
            </a:r>
            <a:endParaRPr lang="en-IN" b="1" dirty="0" smtClean="0"/>
          </a:p>
          <a:p>
            <a:endParaRPr lang="en-IN" dirty="0"/>
          </a:p>
          <a:p>
            <a:r>
              <a:rPr lang="en-IN" dirty="0" smtClean="0"/>
              <a:t>Python</a:t>
            </a:r>
          </a:p>
          <a:p>
            <a:r>
              <a:rPr lang="en-IN" dirty="0" smtClean="0"/>
              <a:t>Power BI</a:t>
            </a:r>
          </a:p>
          <a:p>
            <a:r>
              <a:rPr lang="en-IN" dirty="0" smtClean="0"/>
              <a:t>Excel</a:t>
            </a:r>
          </a:p>
          <a:p>
            <a:endParaRPr lang="en-IN" dirty="0"/>
          </a:p>
          <a:p>
            <a:r>
              <a:rPr lang="en-IN" b="1" dirty="0" smtClean="0"/>
              <a:t>UI/UX Design</a:t>
            </a:r>
          </a:p>
          <a:p>
            <a:r>
              <a:rPr lang="en-IN" dirty="0" err="1" smtClean="0"/>
              <a:t>Figma</a:t>
            </a:r>
            <a:endParaRPr lang="en-IN" dirty="0" smtClean="0"/>
          </a:p>
          <a:p>
            <a:r>
              <a:rPr lang="en-IN" dirty="0" err="1" smtClean="0"/>
              <a:t>AdobeXD</a:t>
            </a:r>
            <a:endParaRPr lang="en-IN" dirty="0" smtClean="0"/>
          </a:p>
          <a:p>
            <a:r>
              <a:rPr lang="en-IN" dirty="0" smtClean="0"/>
              <a:t>Framer</a:t>
            </a:r>
          </a:p>
          <a:p>
            <a:endParaRPr lang="en-IN" dirty="0" smtClean="0"/>
          </a:p>
          <a:p>
            <a:endParaRPr lang="en-IN" dirty="0"/>
          </a:p>
          <a:p>
            <a:endParaRPr lang="en-IN" dirty="0"/>
          </a:p>
          <a:p>
            <a:endParaRPr lang="en-IN" dirty="0"/>
          </a:p>
        </p:txBody>
      </p:sp>
      <p:sp>
        <p:nvSpPr>
          <p:cNvPr id="3" name="TextBox 2"/>
          <p:cNvSpPr txBox="1"/>
          <p:nvPr/>
        </p:nvSpPr>
        <p:spPr>
          <a:xfrm>
            <a:off x="2369820" y="1551799"/>
            <a:ext cx="2438400" cy="2246769"/>
          </a:xfrm>
          <a:prstGeom prst="rect">
            <a:avLst/>
          </a:prstGeom>
          <a:noFill/>
        </p:spPr>
        <p:txBody>
          <a:bodyPr wrap="square" rtlCol="0">
            <a:spAutoFit/>
          </a:bodyPr>
          <a:lstStyle/>
          <a:p>
            <a:r>
              <a:rPr lang="en-IN" b="1" dirty="0" smtClean="0"/>
              <a:t>Frontend</a:t>
            </a:r>
            <a:r>
              <a:rPr lang="en-IN" dirty="0" smtClean="0"/>
              <a:t/>
            </a:r>
            <a:br>
              <a:rPr lang="en-IN" dirty="0" smtClean="0"/>
            </a:br>
            <a:r>
              <a:rPr lang="en-IN" dirty="0" smtClean="0"/>
              <a:t/>
            </a:r>
            <a:br>
              <a:rPr lang="en-IN" dirty="0" smtClean="0"/>
            </a:br>
            <a:r>
              <a:rPr lang="en-IN" dirty="0" smtClean="0"/>
              <a:t>React.js</a:t>
            </a:r>
          </a:p>
          <a:p>
            <a:r>
              <a:rPr lang="en-IN" dirty="0" smtClean="0"/>
              <a:t>CSS</a:t>
            </a:r>
          </a:p>
          <a:p>
            <a:r>
              <a:rPr lang="en-IN" dirty="0" smtClean="0"/>
              <a:t>HTML</a:t>
            </a:r>
          </a:p>
          <a:p>
            <a:r>
              <a:rPr lang="en-IN" dirty="0" smtClean="0"/>
              <a:t>JavaScript</a:t>
            </a:r>
            <a:br>
              <a:rPr lang="en-IN" dirty="0" smtClean="0"/>
            </a:br>
            <a:endParaRPr lang="en-IN" dirty="0" smtClean="0"/>
          </a:p>
          <a:p>
            <a:endParaRPr lang="en-IN" dirty="0"/>
          </a:p>
          <a:p>
            <a:r>
              <a:rPr lang="en-IN" b="1" dirty="0" smtClean="0"/>
              <a:t>Mobile App Frontend</a:t>
            </a:r>
          </a:p>
          <a:p>
            <a:r>
              <a:rPr lang="en-IN" dirty="0" smtClean="0"/>
              <a:t>React native</a:t>
            </a:r>
            <a:endParaRPr lang="en-IN" dirty="0"/>
          </a:p>
        </p:txBody>
      </p:sp>
      <p:sp>
        <p:nvSpPr>
          <p:cNvPr id="4" name="TextBox 3"/>
          <p:cNvSpPr txBox="1"/>
          <p:nvPr/>
        </p:nvSpPr>
        <p:spPr>
          <a:xfrm>
            <a:off x="4632960" y="1551799"/>
            <a:ext cx="2461260" cy="1384995"/>
          </a:xfrm>
          <a:prstGeom prst="rect">
            <a:avLst/>
          </a:prstGeom>
          <a:noFill/>
        </p:spPr>
        <p:txBody>
          <a:bodyPr wrap="square" rtlCol="0">
            <a:spAutoFit/>
          </a:bodyPr>
          <a:lstStyle/>
          <a:p>
            <a:r>
              <a:rPr lang="en-IN" b="1" dirty="0" smtClean="0"/>
              <a:t>Backend </a:t>
            </a:r>
            <a:r>
              <a:rPr lang="en-IN" dirty="0" smtClean="0"/>
              <a:t/>
            </a:r>
            <a:br>
              <a:rPr lang="en-IN" dirty="0" smtClean="0"/>
            </a:br>
            <a:r>
              <a:rPr lang="en-IN" dirty="0" smtClean="0"/>
              <a:t/>
            </a:r>
            <a:br>
              <a:rPr lang="en-IN" dirty="0" smtClean="0"/>
            </a:br>
            <a:r>
              <a:rPr lang="en-IN" dirty="0" smtClean="0"/>
              <a:t>Python</a:t>
            </a:r>
          </a:p>
          <a:p>
            <a:r>
              <a:rPr lang="en-IN" dirty="0" smtClean="0"/>
              <a:t>Django</a:t>
            </a:r>
          </a:p>
          <a:p>
            <a:r>
              <a:rPr lang="en-IN" dirty="0" smtClean="0"/>
              <a:t>FB Prophet</a:t>
            </a:r>
          </a:p>
          <a:p>
            <a:r>
              <a:rPr lang="en-IN" dirty="0" err="1" smtClean="0"/>
              <a:t>Sarimax</a:t>
            </a:r>
            <a:endParaRPr lang="en-IN" dirty="0" smtClean="0"/>
          </a:p>
        </p:txBody>
      </p:sp>
      <p:sp>
        <p:nvSpPr>
          <p:cNvPr id="5" name="TextBox 4"/>
          <p:cNvSpPr txBox="1"/>
          <p:nvPr/>
        </p:nvSpPr>
        <p:spPr>
          <a:xfrm>
            <a:off x="4632960" y="3238500"/>
            <a:ext cx="3048000" cy="1169551"/>
          </a:xfrm>
          <a:prstGeom prst="rect">
            <a:avLst/>
          </a:prstGeom>
          <a:noFill/>
        </p:spPr>
        <p:txBody>
          <a:bodyPr wrap="square" rtlCol="0">
            <a:spAutoFit/>
          </a:bodyPr>
          <a:lstStyle/>
          <a:p>
            <a:r>
              <a:rPr lang="en-IN" b="1" dirty="0" smtClean="0"/>
              <a:t>Deployment</a:t>
            </a:r>
            <a:r>
              <a:rPr lang="en-IN" dirty="0" smtClean="0"/>
              <a:t/>
            </a:r>
            <a:br>
              <a:rPr lang="en-IN" dirty="0" smtClean="0"/>
            </a:br>
            <a:r>
              <a:rPr lang="en-IN" dirty="0" smtClean="0"/>
              <a:t/>
            </a:r>
            <a:br>
              <a:rPr lang="en-IN" dirty="0" smtClean="0"/>
            </a:br>
            <a:r>
              <a:rPr lang="en-IN" dirty="0" smtClean="0"/>
              <a:t>Render/ AWS</a:t>
            </a:r>
          </a:p>
          <a:p>
            <a:endParaRPr lang="en-IN" dirty="0"/>
          </a:p>
          <a:p>
            <a:r>
              <a:rPr lang="en-IN" dirty="0" smtClean="0"/>
              <a:t> </a:t>
            </a:r>
            <a:endParaRPr lang="en-IN" dirty="0"/>
          </a:p>
        </p:txBody>
      </p:sp>
      <p:sp>
        <p:nvSpPr>
          <p:cNvPr id="6" name="TextBox 5"/>
          <p:cNvSpPr txBox="1"/>
          <p:nvPr/>
        </p:nvSpPr>
        <p:spPr>
          <a:xfrm>
            <a:off x="6377940" y="1548671"/>
            <a:ext cx="1859280" cy="1600438"/>
          </a:xfrm>
          <a:prstGeom prst="rect">
            <a:avLst/>
          </a:prstGeom>
          <a:noFill/>
        </p:spPr>
        <p:txBody>
          <a:bodyPr wrap="square" rtlCol="0">
            <a:spAutoFit/>
          </a:bodyPr>
          <a:lstStyle/>
          <a:p>
            <a:r>
              <a:rPr lang="en-IN" b="1" dirty="0"/>
              <a:t>AI Comic</a:t>
            </a:r>
          </a:p>
          <a:p>
            <a:r>
              <a:rPr lang="en-IN" dirty="0"/>
              <a:t>Ideogram</a:t>
            </a:r>
          </a:p>
          <a:p>
            <a:r>
              <a:rPr lang="en-IN" dirty="0" err="1"/>
              <a:t>Canva</a:t>
            </a:r>
            <a:endParaRPr lang="en-IN" dirty="0"/>
          </a:p>
          <a:p>
            <a:r>
              <a:rPr lang="en-IN" dirty="0"/>
              <a:t>Later will use </a:t>
            </a:r>
            <a:r>
              <a:rPr lang="en-IN" dirty="0" err="1"/>
              <a:t>Huggingface</a:t>
            </a:r>
            <a:r>
              <a:rPr lang="en-IN" dirty="0"/>
              <a:t>/ Leonardo AI</a:t>
            </a:r>
          </a:p>
          <a:p>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1"/>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103" name="Google Shape;103;p21"/>
          <p:cNvSpPr txBox="1"/>
          <p:nvPr/>
        </p:nvSpPr>
        <p:spPr>
          <a:xfrm>
            <a:off x="158825" y="818550"/>
            <a:ext cx="88452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Estimated implementation cost (optional)</a:t>
            </a:r>
            <a:endParaRPr sz="1800"/>
          </a:p>
        </p:txBody>
      </p:sp>
      <p:sp>
        <p:nvSpPr>
          <p:cNvPr id="2" name="TextBox 1"/>
          <p:cNvSpPr txBox="1"/>
          <p:nvPr/>
        </p:nvSpPr>
        <p:spPr>
          <a:xfrm>
            <a:off x="283358" y="1949834"/>
            <a:ext cx="2218660" cy="523220"/>
          </a:xfrm>
          <a:prstGeom prst="rect">
            <a:avLst/>
          </a:prstGeom>
          <a:noFill/>
        </p:spPr>
        <p:txBody>
          <a:bodyPr wrap="square" rtlCol="0">
            <a:spAutoFit/>
          </a:bodyPr>
          <a:lstStyle/>
          <a:p>
            <a:r>
              <a:rPr lang="en-IN" dirty="0" smtClean="0"/>
              <a:t>Hosting: 10k -15k</a:t>
            </a:r>
          </a:p>
          <a:p>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2"/>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109" name="Google Shape;109;p22"/>
          <p:cNvSpPr txBox="1"/>
          <p:nvPr/>
        </p:nvSpPr>
        <p:spPr>
          <a:xfrm>
            <a:off x="219900" y="855225"/>
            <a:ext cx="87231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Snapshots of the prototype</a:t>
            </a:r>
            <a:endParaRPr sz="18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 y="1454025"/>
            <a:ext cx="7002780" cy="358347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3"/>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115" name="Google Shape;115;p23"/>
          <p:cNvSpPr txBox="1"/>
          <p:nvPr/>
        </p:nvSpPr>
        <p:spPr>
          <a:xfrm>
            <a:off x="2444825" y="806349"/>
            <a:ext cx="8796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Prototype Performance report/Benchmarking</a:t>
            </a:r>
            <a:endParaRPr sz="18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815" y="1299651"/>
            <a:ext cx="6484620" cy="364364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121" name="Google Shape;121;p24"/>
          <p:cNvSpPr txBox="1"/>
          <p:nvPr/>
        </p:nvSpPr>
        <p:spPr>
          <a:xfrm>
            <a:off x="109950" y="781900"/>
            <a:ext cx="8894100" cy="6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Additional Details/Future Development (if any)</a:t>
            </a:r>
            <a:endParaRPr sz="1800"/>
          </a:p>
        </p:txBody>
      </p:sp>
      <p:sp>
        <p:nvSpPr>
          <p:cNvPr id="2" name="TextBox 1"/>
          <p:cNvSpPr txBox="1"/>
          <p:nvPr/>
        </p:nvSpPr>
        <p:spPr>
          <a:xfrm>
            <a:off x="373380" y="1264920"/>
            <a:ext cx="8740620" cy="3754874"/>
          </a:xfrm>
          <a:prstGeom prst="rect">
            <a:avLst/>
          </a:prstGeom>
          <a:noFill/>
        </p:spPr>
        <p:txBody>
          <a:bodyPr wrap="square" rtlCol="0">
            <a:spAutoFit/>
          </a:bodyPr>
          <a:lstStyle/>
          <a:p>
            <a:r>
              <a:rPr lang="en-IN" b="1" dirty="0"/>
              <a:t>Detailed analysis of all other potent gases </a:t>
            </a:r>
            <a:endParaRPr lang="en-IN" b="1" dirty="0" smtClean="0"/>
          </a:p>
          <a:p>
            <a:endParaRPr lang="en-IN" b="1" dirty="0"/>
          </a:p>
          <a:p>
            <a:r>
              <a:rPr lang="en-IN" b="1" dirty="0" smtClean="0"/>
              <a:t>GHG calculator App</a:t>
            </a:r>
            <a:r>
              <a:rPr lang="en-IN" dirty="0" smtClean="0"/>
              <a:t>: </a:t>
            </a:r>
          </a:p>
          <a:p>
            <a:pPr marL="285750" indent="-285750">
              <a:buFontTx/>
              <a:buChar char="-"/>
            </a:pPr>
            <a:r>
              <a:rPr lang="en-IN" dirty="0" smtClean="0"/>
              <a:t>Calculate individual GHG footprint. </a:t>
            </a:r>
          </a:p>
          <a:p>
            <a:pPr marL="285750" indent="-285750">
              <a:buFontTx/>
              <a:buChar char="-"/>
            </a:pPr>
            <a:r>
              <a:rPr lang="en-IN" dirty="0" smtClean="0"/>
              <a:t>Users can compare their GHG footprint score with global averages making the impact more personal.</a:t>
            </a:r>
          </a:p>
          <a:p>
            <a:pPr marL="285750" indent="-285750">
              <a:buFontTx/>
              <a:buChar char="-"/>
            </a:pPr>
            <a:r>
              <a:rPr lang="en-IN" dirty="0" smtClean="0"/>
              <a:t>Recommends lifestyle changes based on GHG score to lower the emissions. </a:t>
            </a:r>
            <a:r>
              <a:rPr lang="en-US" dirty="0"/>
              <a:t>For example, switch to a cycle if you </a:t>
            </a:r>
            <a:r>
              <a:rPr lang="en-IN" dirty="0" smtClean="0"/>
              <a:t>go to a nearby gym. That’s cardio + less pollution.</a:t>
            </a:r>
          </a:p>
          <a:p>
            <a:endParaRPr lang="en-IN" dirty="0"/>
          </a:p>
          <a:p>
            <a:r>
              <a:rPr lang="en-IN" b="1" dirty="0" smtClean="0"/>
              <a:t>Integrating global datasets </a:t>
            </a:r>
            <a:r>
              <a:rPr lang="en-IN" dirty="0" smtClean="0"/>
              <a:t>to make visualizations internationally relevant since climate change is a global issue.</a:t>
            </a:r>
          </a:p>
          <a:p>
            <a:endParaRPr lang="en-IN" b="1" dirty="0"/>
          </a:p>
          <a:p>
            <a:r>
              <a:rPr lang="en-IN" b="1" dirty="0" smtClean="0"/>
              <a:t>Display current data from several APIs </a:t>
            </a:r>
          </a:p>
          <a:p>
            <a:pPr marL="285750" indent="-285750">
              <a:buFontTx/>
              <a:buChar char="-"/>
            </a:pPr>
            <a:r>
              <a:rPr lang="en-IN" dirty="0" smtClean="0"/>
              <a:t>Carbon intensity</a:t>
            </a:r>
          </a:p>
          <a:p>
            <a:pPr marL="285750" indent="-285750">
              <a:buFontTx/>
              <a:buChar char="-"/>
            </a:pPr>
            <a:r>
              <a:rPr lang="en-IN" dirty="0" smtClean="0"/>
              <a:t>Global Climate Indicators: temperature anomalies, sea-level rise, ice-melt, etc.</a:t>
            </a:r>
          </a:p>
          <a:p>
            <a:pPr marL="285750" indent="-285750">
              <a:buFontTx/>
              <a:buChar char="-"/>
            </a:pPr>
            <a:endParaRPr lang="en-IN" dirty="0"/>
          </a:p>
          <a:p>
            <a:r>
              <a:rPr lang="en-IN" b="1" dirty="0" smtClean="0"/>
              <a:t>Responsive layout</a:t>
            </a:r>
            <a:endParaRPr lang="en-IN" b="1" dirty="0"/>
          </a:p>
          <a:p>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5"/>
          <p:cNvPicPr preferRelativeResize="0"/>
          <p:nvPr/>
        </p:nvPicPr>
        <p:blipFill rotWithShape="1">
          <a:blip r:embed="rId3">
            <a:alphaModFix/>
          </a:blip>
          <a:srcRect/>
          <a:stretch/>
        </p:blipFill>
        <p:spPr>
          <a:xfrm>
            <a:off x="-8809" y="1"/>
            <a:ext cx="9144018" cy="5143499"/>
          </a:xfrm>
          <a:prstGeom prst="rect">
            <a:avLst/>
          </a:prstGeom>
          <a:noFill/>
          <a:ln>
            <a:noFill/>
          </a:ln>
        </p:spPr>
      </p:pic>
      <p:sp>
        <p:nvSpPr>
          <p:cNvPr id="127" name="Google Shape;127;p25"/>
          <p:cNvSpPr txBox="1"/>
          <p:nvPr/>
        </p:nvSpPr>
        <p:spPr>
          <a:xfrm>
            <a:off x="146600" y="843000"/>
            <a:ext cx="88332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Provide links to your:</a:t>
            </a:r>
            <a:endParaRPr sz="1800" dirty="0"/>
          </a:p>
          <a:p>
            <a:pPr marL="0" lvl="0" indent="0" algn="l" rtl="0">
              <a:spcBef>
                <a:spcPts val="0"/>
              </a:spcBef>
              <a:spcAft>
                <a:spcPts val="0"/>
              </a:spcAft>
              <a:buNone/>
            </a:pPr>
            <a:endParaRPr sz="1800" dirty="0"/>
          </a:p>
          <a:p>
            <a:pPr marL="457200" lvl="0" indent="-342900" algn="l" rtl="0">
              <a:spcBef>
                <a:spcPts val="0"/>
              </a:spcBef>
              <a:spcAft>
                <a:spcPts val="0"/>
              </a:spcAft>
              <a:buSzPts val="1800"/>
              <a:buAutoNum type="arabicPeriod"/>
            </a:pPr>
            <a:r>
              <a:rPr lang="en-GB" sz="1800" dirty="0"/>
              <a:t>GitHub Public Repository</a:t>
            </a:r>
            <a:endParaRPr sz="1800" dirty="0"/>
          </a:p>
          <a:p>
            <a:pPr marL="457200" lvl="0" indent="-342900" algn="l" rtl="0">
              <a:spcBef>
                <a:spcPts val="0"/>
              </a:spcBef>
              <a:spcAft>
                <a:spcPts val="0"/>
              </a:spcAft>
              <a:buSzPts val="1800"/>
              <a:buAutoNum type="arabicPeriod"/>
            </a:pPr>
            <a:r>
              <a:rPr lang="en-GB" sz="1800" dirty="0"/>
              <a:t>Demo Video Link (3 Minutes)</a:t>
            </a:r>
            <a:endParaRPr sz="1800" dirty="0"/>
          </a:p>
          <a:p>
            <a:pPr marL="457200" lvl="0" indent="-342900" algn="l" rtl="0">
              <a:spcBef>
                <a:spcPts val="0"/>
              </a:spcBef>
              <a:spcAft>
                <a:spcPts val="0"/>
              </a:spcAft>
              <a:buSzPts val="1800"/>
              <a:buAutoNum type="arabicPeriod"/>
            </a:pPr>
            <a:r>
              <a:rPr lang="en-GB" sz="1800" dirty="0"/>
              <a:t>Final Product </a:t>
            </a:r>
            <a:r>
              <a:rPr lang="en-GB" sz="1800" dirty="0" smtClean="0"/>
              <a:t>Link</a:t>
            </a:r>
          </a:p>
          <a:p>
            <a:pPr marL="114300" lvl="0" algn="l" rtl="0">
              <a:spcBef>
                <a:spcPts val="0"/>
              </a:spcBef>
              <a:spcAft>
                <a:spcPts val="0"/>
              </a:spcAft>
              <a:buSzPts val="1800"/>
            </a:pPr>
            <a:endParaRPr lang="en-GB" sz="1800" dirty="0"/>
          </a:p>
          <a:p>
            <a:pPr marL="114300" lvl="0" algn="l" rtl="0">
              <a:spcBef>
                <a:spcPts val="0"/>
              </a:spcBef>
              <a:spcAft>
                <a:spcPts val="0"/>
              </a:spcAft>
              <a:buSzPts val="1800"/>
            </a:pPr>
            <a:endParaRPr lang="en-GB" sz="1800" dirty="0" smtClean="0"/>
          </a:p>
          <a:p>
            <a:pPr marL="114300" lvl="0">
              <a:buSzPts val="1800"/>
            </a:pPr>
            <a:r>
              <a:rPr lang="en-IN" sz="1800" dirty="0"/>
              <a:t>GitHub: </a:t>
            </a:r>
            <a:r>
              <a:rPr lang="en-IN" sz="1800" dirty="0" err="1" smtClean="0">
                <a:hlinkClick r:id="rId4"/>
              </a:rPr>
              <a:t>DjangoMustang</a:t>
            </a:r>
            <a:r>
              <a:rPr lang="en-IN" sz="1800" dirty="0" smtClean="0">
                <a:hlinkClick r:id="rId4"/>
              </a:rPr>
              <a:t> GitHub repository</a:t>
            </a:r>
            <a:endParaRPr lang="en-IN" sz="1800" dirty="0" smtClean="0"/>
          </a:p>
          <a:p>
            <a:pPr marL="114300" lvl="0" algn="l" rtl="0">
              <a:spcBef>
                <a:spcPts val="0"/>
              </a:spcBef>
              <a:spcAft>
                <a:spcPts val="0"/>
              </a:spcAft>
              <a:buSzPts val="1800"/>
            </a:pPr>
            <a:endParaRPr lang="en-IN" sz="1800" dirty="0"/>
          </a:p>
          <a:p>
            <a:pPr marL="114300" lvl="0">
              <a:buSzPts val="1800"/>
            </a:pPr>
            <a:r>
              <a:rPr lang="en-IN" sz="1800" dirty="0" smtClean="0"/>
              <a:t>Video link</a:t>
            </a:r>
            <a:r>
              <a:rPr lang="en-IN" sz="1800" dirty="0"/>
              <a:t>: </a:t>
            </a:r>
            <a:r>
              <a:rPr lang="en-IN" sz="1800" dirty="0" smtClean="0">
                <a:hlinkClick r:id="rId5"/>
              </a:rPr>
              <a:t>YouTube demo video</a:t>
            </a:r>
            <a:endParaRPr lang="en-IN" sz="1800" dirty="0" smtClean="0"/>
          </a:p>
          <a:p>
            <a:pPr marL="114300" lvl="0" algn="l" rtl="0">
              <a:spcBef>
                <a:spcPts val="0"/>
              </a:spcBef>
              <a:spcAft>
                <a:spcPts val="0"/>
              </a:spcAft>
              <a:buSzPts val="1800"/>
            </a:pPr>
            <a:endParaRPr lang="en-IN" sz="1800" dirty="0"/>
          </a:p>
          <a:p>
            <a:pPr marL="114300" lvl="0">
              <a:buSzPts val="1800"/>
            </a:pPr>
            <a:r>
              <a:rPr lang="en-IN" sz="1800" dirty="0" smtClean="0"/>
              <a:t>Website </a:t>
            </a:r>
            <a:r>
              <a:rPr lang="en-IN" sz="1800" dirty="0"/>
              <a:t>link: </a:t>
            </a:r>
            <a:r>
              <a:rPr lang="en-IN" sz="1800" dirty="0" smtClean="0">
                <a:hlinkClick r:id="rId6"/>
              </a:rPr>
              <a:t>Interactive comic website</a:t>
            </a:r>
            <a:endParaRPr sz="1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6"/>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2" name="TextBox 1"/>
          <p:cNvSpPr txBox="1"/>
          <p:nvPr/>
        </p:nvSpPr>
        <p:spPr>
          <a:xfrm>
            <a:off x="434340" y="982980"/>
            <a:ext cx="7604760" cy="338554"/>
          </a:xfrm>
          <a:prstGeom prst="rect">
            <a:avLst/>
          </a:prstGeom>
          <a:noFill/>
        </p:spPr>
        <p:txBody>
          <a:bodyPr wrap="square" rtlCol="0">
            <a:spAutoFit/>
          </a:bodyPr>
          <a:lstStyle/>
          <a:p>
            <a:r>
              <a:rPr lang="en-IN" sz="1600" dirty="0" smtClean="0"/>
              <a:t>Screenshots for proof of registration in official NASA website</a:t>
            </a:r>
            <a:endParaRPr lang="en-IN" sz="1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091" y="1588432"/>
            <a:ext cx="2314575" cy="324264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162" t="39183" r="5929" b="24629"/>
          <a:stretch/>
        </p:blipFill>
        <p:spPr>
          <a:xfrm>
            <a:off x="5875047" y="1730017"/>
            <a:ext cx="2628874" cy="101346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5986" y="3051551"/>
            <a:ext cx="2856775" cy="160693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309" y="1657070"/>
            <a:ext cx="2926462" cy="1679892"/>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 y="3466639"/>
            <a:ext cx="2456933" cy="122975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7"/>
          <p:cNvPicPr preferRelativeResize="0"/>
          <p:nvPr/>
        </p:nvPicPr>
        <p:blipFill rotWithShape="1">
          <a:blip r:embed="rId3">
            <a:alphaModFix/>
          </a:blip>
          <a:srcRect/>
          <a:stretch/>
        </p:blipFill>
        <p:spPr>
          <a:xfrm>
            <a:off x="0" y="0"/>
            <a:ext cx="9144018"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60960"/>
            <a:ext cx="9144018" cy="5143499"/>
          </a:xfrm>
          <a:prstGeom prst="rect">
            <a:avLst/>
          </a:prstGeom>
          <a:noFill/>
          <a:ln>
            <a:noFill/>
          </a:ln>
        </p:spPr>
      </p:pic>
      <p:sp>
        <p:nvSpPr>
          <p:cNvPr id="61" name="Google Shape;61;p14"/>
          <p:cNvSpPr txBox="1"/>
          <p:nvPr/>
        </p:nvSpPr>
        <p:spPr>
          <a:xfrm>
            <a:off x="85525" y="806350"/>
            <a:ext cx="8943000" cy="561900"/>
          </a:xfrm>
          <a:prstGeom prst="rect">
            <a:avLst/>
          </a:prstGeom>
          <a:noFill/>
          <a:ln>
            <a:noFill/>
          </a:ln>
        </p:spPr>
        <p:txBody>
          <a:bodyPr spcFirstLastPara="1" wrap="square" lIns="91425" tIns="91425" rIns="91425" bIns="91425" anchor="t" anchorCtr="0">
            <a:noAutofit/>
          </a:bodyPr>
          <a:lstStyle/>
          <a:p>
            <a:r>
              <a:rPr lang="en-GB" sz="1800" dirty="0"/>
              <a:t>Brief about the </a:t>
            </a:r>
            <a:r>
              <a:rPr lang="en-GB" sz="1800" dirty="0" smtClean="0"/>
              <a:t>idea : </a:t>
            </a:r>
            <a:r>
              <a:rPr lang="en-IN" sz="1800" b="1" dirty="0"/>
              <a:t>Comic style story telling with data-driven insights</a:t>
            </a:r>
          </a:p>
          <a:p>
            <a:pPr marL="0" lvl="0" indent="0" algn="l" rtl="0">
              <a:spcBef>
                <a:spcPts val="0"/>
              </a:spcBef>
              <a:spcAft>
                <a:spcPts val="0"/>
              </a:spcAft>
              <a:buNone/>
            </a:pPr>
            <a:endParaRPr sz="1800" dirty="0"/>
          </a:p>
        </p:txBody>
      </p:sp>
      <p:sp>
        <p:nvSpPr>
          <p:cNvPr id="2" name="TextBox 1"/>
          <p:cNvSpPr txBox="1"/>
          <p:nvPr/>
        </p:nvSpPr>
        <p:spPr>
          <a:xfrm>
            <a:off x="647700" y="1630680"/>
            <a:ext cx="7498080" cy="2893100"/>
          </a:xfrm>
          <a:prstGeom prst="rect">
            <a:avLst/>
          </a:prstGeom>
          <a:noFill/>
        </p:spPr>
        <p:txBody>
          <a:bodyPr wrap="square" rtlCol="0">
            <a:spAutoFit/>
          </a:bodyPr>
          <a:lstStyle/>
          <a:p>
            <a:r>
              <a:rPr lang="en-IN" b="1" dirty="0" smtClean="0"/>
              <a:t>-    </a:t>
            </a:r>
            <a:r>
              <a:rPr lang="en-IN" dirty="0" smtClean="0"/>
              <a:t>Comic-style storytelling : engaging visuals that highlights effects on planet and life</a:t>
            </a:r>
          </a:p>
          <a:p>
            <a:pPr marL="285750" indent="-285750">
              <a:buFontTx/>
              <a:buChar char="-"/>
            </a:pPr>
            <a:r>
              <a:rPr lang="en-IN" dirty="0" smtClean="0"/>
              <a:t>Interactive Power BI visualizations; forecasts</a:t>
            </a:r>
          </a:p>
          <a:p>
            <a:pPr marL="285750" indent="-285750">
              <a:buFontTx/>
              <a:buChar char="-"/>
            </a:pPr>
            <a:r>
              <a:rPr lang="en-IN" dirty="0" smtClean="0"/>
              <a:t>GHG footprint Calculator</a:t>
            </a:r>
          </a:p>
          <a:p>
            <a:pPr marL="285750" indent="-285750">
              <a:buFontTx/>
              <a:buChar char="-"/>
            </a:pPr>
            <a:endParaRPr lang="en-IN" dirty="0"/>
          </a:p>
          <a:p>
            <a:r>
              <a:rPr lang="en-IN" dirty="0" smtClean="0"/>
              <a:t>A story that speaks the reality and measures our current state down to every tonne and inspires to make individual impact.</a:t>
            </a:r>
          </a:p>
          <a:p>
            <a:endParaRPr lang="en-IN" dirty="0"/>
          </a:p>
          <a:p>
            <a:pPr marL="342900" indent="-342900">
              <a:buAutoNum type="arabicPeriod"/>
            </a:pPr>
            <a:endParaRPr lang="en-IN" dirty="0" smtClean="0"/>
          </a:p>
          <a:p>
            <a:r>
              <a:rPr lang="en-IN" dirty="0" smtClean="0"/>
              <a:t>But a story </a:t>
            </a:r>
            <a:r>
              <a:rPr lang="en-IN" dirty="0"/>
              <a:t>is helpless if it can’t shake a human heart. We want to touch their hearts and make them beat with </a:t>
            </a:r>
            <a:r>
              <a:rPr lang="en-IN" dirty="0" smtClean="0"/>
              <a:t>purpose to take action.</a:t>
            </a:r>
          </a:p>
          <a:p>
            <a:endParaRPr lang="en-IN" dirty="0" smtClean="0"/>
          </a:p>
          <a:p>
            <a:r>
              <a:rPr lang="en-IN" dirty="0" smtClean="0"/>
              <a:t>Calculate their own GHG footprint using our GHG calculator app. Based on their score our app will suggest lifestyle changes to lower their GHG emissions.</a:t>
            </a:r>
          </a:p>
        </p:txBody>
      </p:sp>
    </p:spTree>
    <p:extLst>
      <p:ext uri="{BB962C8B-B14F-4D97-AF65-F5344CB8AC3E}">
        <p14:creationId xmlns:p14="http://schemas.microsoft.com/office/powerpoint/2010/main" val="3531874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a:stretch/>
        </p:blipFill>
        <p:spPr>
          <a:xfrm>
            <a:off x="3391" y="0"/>
            <a:ext cx="9144018" cy="5143499"/>
          </a:xfrm>
          <a:prstGeom prst="rect">
            <a:avLst/>
          </a:prstGeom>
          <a:noFill/>
          <a:ln>
            <a:noFill/>
          </a:ln>
        </p:spPr>
      </p:pic>
      <p:sp>
        <p:nvSpPr>
          <p:cNvPr id="67" name="Google Shape;67;p15"/>
          <p:cNvSpPr txBox="1"/>
          <p:nvPr/>
        </p:nvSpPr>
        <p:spPr>
          <a:xfrm>
            <a:off x="183250" y="818550"/>
            <a:ext cx="8784300" cy="50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dirty="0">
                <a:solidFill>
                  <a:srgbClr val="000000"/>
                </a:solidFill>
              </a:rPr>
              <a:t>Opportunities</a:t>
            </a:r>
            <a:endParaRPr sz="1800" dirty="0">
              <a:solidFill>
                <a:srgbClr val="000000"/>
              </a:solidFill>
            </a:endParaRPr>
          </a:p>
          <a:p>
            <a:pPr marL="914400" lvl="1" indent="-342900" algn="l" rtl="0">
              <a:lnSpc>
                <a:spcPct val="115000"/>
              </a:lnSpc>
              <a:spcBef>
                <a:spcPts val="0"/>
              </a:spcBef>
              <a:spcAft>
                <a:spcPts val="0"/>
              </a:spcAft>
              <a:buClr>
                <a:srgbClr val="000000"/>
              </a:buClr>
              <a:buSzPts val="1800"/>
              <a:buAutoNum type="alphaLcPeriod"/>
            </a:pPr>
            <a:r>
              <a:rPr lang="en-GB" sz="1800" dirty="0">
                <a:solidFill>
                  <a:srgbClr val="000000"/>
                </a:solidFill>
              </a:rPr>
              <a:t>How different is it from any of the other existing ideas</a:t>
            </a:r>
            <a:r>
              <a:rPr lang="en-GB" sz="1800" dirty="0" smtClean="0">
                <a:solidFill>
                  <a:srgbClr val="000000"/>
                </a:solidFill>
              </a:rPr>
              <a:t>?</a:t>
            </a:r>
            <a:endParaRPr sz="1800" dirty="0">
              <a:solidFill>
                <a:srgbClr val="000000"/>
              </a:solidFill>
            </a:endParaRPr>
          </a:p>
        </p:txBody>
      </p:sp>
      <p:sp>
        <p:nvSpPr>
          <p:cNvPr id="2" name="TextBox 1"/>
          <p:cNvSpPr txBox="1"/>
          <p:nvPr/>
        </p:nvSpPr>
        <p:spPr>
          <a:xfrm flipH="1">
            <a:off x="617405" y="1909500"/>
            <a:ext cx="7756975" cy="2246769"/>
          </a:xfrm>
          <a:prstGeom prst="rect">
            <a:avLst/>
          </a:prstGeom>
          <a:noFill/>
        </p:spPr>
        <p:txBody>
          <a:bodyPr wrap="square" rtlCol="0">
            <a:spAutoFit/>
          </a:bodyPr>
          <a:lstStyle/>
          <a:p>
            <a:r>
              <a:rPr lang="en-IN" dirty="0" smtClean="0"/>
              <a:t>Our website </a:t>
            </a:r>
            <a:r>
              <a:rPr lang="en-IN" dirty="0"/>
              <a:t>C</a:t>
            </a:r>
            <a:r>
              <a:rPr lang="en-IN" dirty="0" smtClean="0"/>
              <a:t>ombines Comic-styl</a:t>
            </a:r>
            <a:r>
              <a:rPr lang="en-IN" dirty="0" smtClean="0"/>
              <a:t>e storytelling</a:t>
            </a:r>
            <a:r>
              <a:rPr lang="en-IN" dirty="0" smtClean="0"/>
              <a:t> + Interactive visualizations making a comic come ALIVE. </a:t>
            </a:r>
            <a:r>
              <a:rPr lang="en-IN" dirty="0" smtClean="0"/>
              <a:t>Most climate-related projects focus either on</a:t>
            </a:r>
            <a:r>
              <a:rPr lang="en-IN" dirty="0"/>
              <a:t> </a:t>
            </a:r>
            <a:r>
              <a:rPr lang="en-IN" dirty="0" smtClean="0"/>
              <a:t>science-fiction comic</a:t>
            </a:r>
            <a:r>
              <a:rPr lang="en-IN" dirty="0" smtClean="0"/>
              <a:t> or pure data. </a:t>
            </a:r>
            <a:r>
              <a:rPr lang="en-IN" dirty="0" smtClean="0"/>
              <a:t>The narrative is supported with real datasets.</a:t>
            </a:r>
            <a:endParaRPr lang="en-IN" dirty="0" smtClean="0"/>
          </a:p>
          <a:p>
            <a:endParaRPr lang="en-IN" dirty="0" smtClean="0"/>
          </a:p>
          <a:p>
            <a:r>
              <a:rPr lang="en-IN" b="1" dirty="0" smtClean="0"/>
              <a:t>Target audience</a:t>
            </a:r>
          </a:p>
          <a:p>
            <a:pPr marL="342900" indent="-342900">
              <a:buAutoNum type="arabicPeriod"/>
            </a:pPr>
            <a:r>
              <a:rPr lang="en-IN" dirty="0" smtClean="0"/>
              <a:t>Young who enjoy comics, and read about important stuff but lack the technical skills to make sense of long </a:t>
            </a:r>
            <a:r>
              <a:rPr lang="en-IN" dirty="0"/>
              <a:t>research papers and </a:t>
            </a:r>
            <a:r>
              <a:rPr lang="en-IN" dirty="0" smtClean="0"/>
              <a:t>datasets</a:t>
            </a:r>
            <a:r>
              <a:rPr lang="en-IN" dirty="0"/>
              <a:t>.</a:t>
            </a:r>
            <a:endParaRPr lang="en-IN" dirty="0" smtClean="0"/>
          </a:p>
          <a:p>
            <a:pPr marL="342900" indent="-342900">
              <a:buAutoNum type="arabicPeriod"/>
            </a:pPr>
            <a:r>
              <a:rPr lang="en-IN" dirty="0" smtClean="0"/>
              <a:t>Those who read sci-fi comics, and research papers and want something more fun along with the technical analysis.</a:t>
            </a:r>
            <a:endParaRPr lang="en-IN" dirty="0"/>
          </a:p>
          <a:p>
            <a:endParaRPr lang="en-IN" dirty="0"/>
          </a:p>
        </p:txBody>
      </p:sp>
    </p:spTree>
    <p:extLst>
      <p:ext uri="{BB962C8B-B14F-4D97-AF65-F5344CB8AC3E}">
        <p14:creationId xmlns:p14="http://schemas.microsoft.com/office/powerpoint/2010/main" val="40644028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67" name="Google Shape;67;p15"/>
          <p:cNvSpPr txBox="1"/>
          <p:nvPr/>
        </p:nvSpPr>
        <p:spPr>
          <a:xfrm>
            <a:off x="183250" y="818550"/>
            <a:ext cx="8784300" cy="50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dirty="0">
                <a:solidFill>
                  <a:srgbClr val="000000"/>
                </a:solidFill>
              </a:rPr>
              <a:t>Opportunities</a:t>
            </a:r>
            <a:endParaRPr sz="1800" dirty="0">
              <a:solidFill>
                <a:srgbClr val="000000"/>
              </a:solidFill>
            </a:endParaRPr>
          </a:p>
          <a:p>
            <a:pPr marL="914400" lvl="1" indent="-342900" algn="l" rtl="0">
              <a:lnSpc>
                <a:spcPct val="115000"/>
              </a:lnSpc>
              <a:spcBef>
                <a:spcPts val="0"/>
              </a:spcBef>
              <a:spcAft>
                <a:spcPts val="0"/>
              </a:spcAft>
              <a:buClr>
                <a:srgbClr val="000000"/>
              </a:buClr>
              <a:buSzPts val="1800"/>
              <a:buAutoNum type="alphaLcPeriod"/>
            </a:pPr>
            <a:r>
              <a:rPr lang="en-GB" sz="1800" dirty="0">
                <a:solidFill>
                  <a:srgbClr val="000000"/>
                </a:solidFill>
              </a:rPr>
              <a:t>How different is it from any of the other existing ideas</a:t>
            </a:r>
            <a:r>
              <a:rPr lang="en-GB" sz="1800" dirty="0" smtClean="0">
                <a:solidFill>
                  <a:srgbClr val="000000"/>
                </a:solidFill>
              </a:rPr>
              <a:t>?</a:t>
            </a:r>
            <a:endParaRPr sz="1800" dirty="0">
              <a:solidFill>
                <a:srgbClr val="000000"/>
              </a:solidFill>
            </a:endParaRPr>
          </a:p>
        </p:txBody>
      </p:sp>
      <p:sp>
        <p:nvSpPr>
          <p:cNvPr id="2" name="TextBox 1"/>
          <p:cNvSpPr txBox="1"/>
          <p:nvPr/>
        </p:nvSpPr>
        <p:spPr>
          <a:xfrm flipH="1">
            <a:off x="769620" y="1892696"/>
            <a:ext cx="7612380" cy="2893100"/>
          </a:xfrm>
          <a:prstGeom prst="rect">
            <a:avLst/>
          </a:prstGeom>
          <a:noFill/>
        </p:spPr>
        <p:txBody>
          <a:bodyPr wrap="square" rtlCol="0">
            <a:spAutoFit/>
          </a:bodyPr>
          <a:lstStyle/>
          <a:p>
            <a:r>
              <a:rPr lang="en-IN" dirty="0"/>
              <a:t>Phases of the story + supported with Power BI </a:t>
            </a:r>
            <a:r>
              <a:rPr lang="en-IN" dirty="0" smtClean="0"/>
              <a:t>visualizations</a:t>
            </a:r>
          </a:p>
          <a:p>
            <a:endParaRPr lang="en-IN" dirty="0"/>
          </a:p>
          <a:p>
            <a:pPr marL="342900" indent="-342900">
              <a:buAutoNum type="arabicPeriod"/>
            </a:pPr>
            <a:r>
              <a:rPr lang="en-IN" dirty="0"/>
              <a:t>Problems due to high GHG levels. E.g., ongoing floods in India, wildfires, drought in all parts of the world. </a:t>
            </a:r>
          </a:p>
          <a:p>
            <a:pPr marL="342900" indent="-342900">
              <a:buAutoNum type="arabicPeriod"/>
            </a:pPr>
            <a:r>
              <a:rPr lang="en-IN" dirty="0"/>
              <a:t>Sources of GHG emissions.</a:t>
            </a:r>
          </a:p>
          <a:p>
            <a:pPr marL="342900" indent="-342900">
              <a:buAutoNum type="arabicPeriod"/>
            </a:pPr>
            <a:r>
              <a:rPr lang="en-IN" dirty="0"/>
              <a:t>Effects on all life forms.</a:t>
            </a:r>
          </a:p>
          <a:p>
            <a:pPr marL="342900" indent="-342900">
              <a:buAutoNum type="arabicPeriod"/>
            </a:pPr>
            <a:r>
              <a:rPr lang="en-IN" dirty="0"/>
              <a:t>Forecasting the future of GHG trends and effects on the earth and its tenants.</a:t>
            </a:r>
          </a:p>
          <a:p>
            <a:pPr marL="342900" indent="-342900">
              <a:buAutoNum type="arabicPeriod"/>
            </a:pPr>
            <a:r>
              <a:rPr lang="en-IN" dirty="0"/>
              <a:t>Realistic approach to lower GHG levels.</a:t>
            </a:r>
          </a:p>
          <a:p>
            <a:pPr marL="342900" indent="-342900">
              <a:buAutoNum type="arabicPeriod"/>
            </a:pPr>
            <a:r>
              <a:rPr lang="en-IN" dirty="0"/>
              <a:t>After effects: status of disastrous events.</a:t>
            </a:r>
          </a:p>
          <a:p>
            <a:endParaRPr lang="en-IN" dirty="0" smtClean="0"/>
          </a:p>
          <a:p>
            <a:endParaRPr lang="en-IN" dirty="0"/>
          </a:p>
          <a:p>
            <a:r>
              <a:rPr lang="en-IN" dirty="0" smtClean="0"/>
              <a:t>The flow of the story supported by data visualizations ensures emotional engagement with factual confirmation that all of this is not made up. THIS IS HAPPENING RIGHT NOW.</a:t>
            </a:r>
            <a:endParaRPr lang="en-IN" dirty="0"/>
          </a:p>
        </p:txBody>
      </p:sp>
    </p:spTree>
    <p:extLst>
      <p:ext uri="{BB962C8B-B14F-4D97-AF65-F5344CB8AC3E}">
        <p14:creationId xmlns:p14="http://schemas.microsoft.com/office/powerpoint/2010/main" val="32818728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67" name="Google Shape;67;p15"/>
          <p:cNvSpPr txBox="1"/>
          <p:nvPr/>
        </p:nvSpPr>
        <p:spPr>
          <a:xfrm>
            <a:off x="183250" y="818550"/>
            <a:ext cx="8784300" cy="50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dirty="0" smtClean="0">
                <a:solidFill>
                  <a:srgbClr val="000000"/>
                </a:solidFill>
              </a:rPr>
              <a:t>Opportunities</a:t>
            </a:r>
            <a:endParaRPr sz="1800" dirty="0">
              <a:solidFill>
                <a:srgbClr val="000000"/>
              </a:solidFill>
            </a:endParaRPr>
          </a:p>
          <a:p>
            <a:pPr marL="571500" lvl="1" algn="l" rtl="0">
              <a:lnSpc>
                <a:spcPct val="115000"/>
              </a:lnSpc>
              <a:spcBef>
                <a:spcPts val="0"/>
              </a:spcBef>
              <a:spcAft>
                <a:spcPts val="0"/>
              </a:spcAft>
              <a:buClr>
                <a:srgbClr val="000000"/>
              </a:buClr>
              <a:buSzPts val="1800"/>
            </a:pPr>
            <a:r>
              <a:rPr lang="en-GB" sz="1800" dirty="0" smtClean="0"/>
              <a:t>b. </a:t>
            </a:r>
            <a:r>
              <a:rPr lang="en-GB" sz="1800" dirty="0" smtClean="0">
                <a:solidFill>
                  <a:srgbClr val="000000"/>
                </a:solidFill>
              </a:rPr>
              <a:t>How </a:t>
            </a:r>
            <a:r>
              <a:rPr lang="en-GB" sz="1800" dirty="0">
                <a:solidFill>
                  <a:srgbClr val="000000"/>
                </a:solidFill>
              </a:rPr>
              <a:t>will it be able to solve the problem?</a:t>
            </a:r>
            <a:endParaRPr sz="1800" dirty="0">
              <a:solidFill>
                <a:srgbClr val="000000"/>
              </a:solidFill>
            </a:endParaRPr>
          </a:p>
          <a:p>
            <a:pPr marL="571500" lvl="1" algn="l" rtl="0">
              <a:lnSpc>
                <a:spcPct val="115000"/>
              </a:lnSpc>
              <a:spcBef>
                <a:spcPts val="0"/>
              </a:spcBef>
              <a:spcAft>
                <a:spcPts val="0"/>
              </a:spcAft>
              <a:buClr>
                <a:srgbClr val="000000"/>
              </a:buClr>
              <a:buSzPts val="1800"/>
            </a:pPr>
            <a:endParaRPr sz="1800" dirty="0">
              <a:solidFill>
                <a:srgbClr val="000000"/>
              </a:solidFill>
            </a:endParaRPr>
          </a:p>
          <a:p>
            <a:pPr marL="0" lvl="0" indent="0" algn="l" rtl="0">
              <a:spcBef>
                <a:spcPts val="0"/>
              </a:spcBef>
              <a:spcAft>
                <a:spcPts val="0"/>
              </a:spcAft>
              <a:buNone/>
            </a:pPr>
            <a:endParaRPr sz="1800" b="1" dirty="0">
              <a:solidFill>
                <a:srgbClr val="595959"/>
              </a:solidFill>
            </a:endParaRPr>
          </a:p>
        </p:txBody>
      </p:sp>
      <p:sp>
        <p:nvSpPr>
          <p:cNvPr id="2" name="TextBox 1"/>
          <p:cNvSpPr txBox="1"/>
          <p:nvPr/>
        </p:nvSpPr>
        <p:spPr>
          <a:xfrm flipH="1">
            <a:off x="457551" y="1238516"/>
            <a:ext cx="8023509" cy="3108543"/>
          </a:xfrm>
          <a:prstGeom prst="rect">
            <a:avLst/>
          </a:prstGeom>
          <a:noFill/>
        </p:spPr>
        <p:txBody>
          <a:bodyPr wrap="square" rtlCol="0">
            <a:spAutoFit/>
          </a:bodyPr>
          <a:lstStyle/>
          <a:p>
            <a:endParaRPr lang="en-IN" dirty="0" smtClean="0"/>
          </a:p>
          <a:p>
            <a:endParaRPr lang="en-IN" dirty="0"/>
          </a:p>
          <a:p>
            <a:r>
              <a:rPr lang="en-IN" dirty="0" smtClean="0"/>
              <a:t>Each </a:t>
            </a:r>
            <a:r>
              <a:rPr lang="en-IN" dirty="0" smtClean="0"/>
              <a:t>of our team member has come across various humans who were quite unaware of the threats Earth’s current temperature is causing, casually blaming it the unpredictability of weather and never understanding the cause behind it. </a:t>
            </a:r>
            <a:r>
              <a:rPr lang="en-IN" dirty="0"/>
              <a:t/>
            </a:r>
            <a:br>
              <a:rPr lang="en-IN" dirty="0"/>
            </a:br>
            <a:r>
              <a:rPr lang="en-IN" dirty="0" smtClean="0"/>
              <a:t>Education is the first step but making it </a:t>
            </a:r>
            <a:r>
              <a:rPr lang="en-IN" dirty="0" smtClean="0"/>
              <a:t>accessible </a:t>
            </a:r>
            <a:r>
              <a:rPr lang="en-IN" dirty="0" smtClean="0"/>
              <a:t>is the foremost. </a:t>
            </a:r>
          </a:p>
          <a:p>
            <a:endParaRPr lang="en-IN" dirty="0"/>
          </a:p>
          <a:p>
            <a:r>
              <a:rPr lang="en-US" dirty="0" smtClean="0"/>
              <a:t>By </a:t>
            </a:r>
            <a:r>
              <a:rPr lang="en-US" dirty="0"/>
              <a:t>presenting complex climate data in a </a:t>
            </a:r>
            <a:r>
              <a:rPr lang="en-US" b="1" dirty="0"/>
              <a:t>simplified, visually appealing format</a:t>
            </a:r>
            <a:r>
              <a:rPr lang="en-US" dirty="0"/>
              <a:t>, we can engage a wider audience, especially those who may find raw data intimidating. Our </a:t>
            </a:r>
            <a:r>
              <a:rPr lang="en-US" b="1" dirty="0"/>
              <a:t>interactive Power BI dashboards</a:t>
            </a:r>
            <a:r>
              <a:rPr lang="en-US" dirty="0"/>
              <a:t> allow users to explore GHG trends, sources, and impacts, helping them understand the problem in detail. </a:t>
            </a:r>
            <a:endParaRPr lang="en-US" dirty="0" smtClean="0"/>
          </a:p>
          <a:p>
            <a:endParaRPr lang="en-US" dirty="0" smtClean="0"/>
          </a:p>
          <a:p>
            <a:r>
              <a:rPr lang="en-US" b="1" dirty="0" smtClean="0"/>
              <a:t>Action: </a:t>
            </a:r>
            <a:r>
              <a:rPr lang="en-US" dirty="0" smtClean="0"/>
              <a:t>The </a:t>
            </a:r>
            <a:r>
              <a:rPr lang="en-US" b="1" dirty="0"/>
              <a:t>GHG Footprint Calculator</a:t>
            </a:r>
            <a:r>
              <a:rPr lang="en-US" dirty="0"/>
              <a:t> empowers individuals to measure their own contribution to GHG emissions and take actionable steps toward reducing it.</a:t>
            </a:r>
            <a:endParaRPr lang="en-IN"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a:stretch/>
        </p:blipFill>
        <p:spPr>
          <a:xfrm>
            <a:off x="0" y="1"/>
            <a:ext cx="9144018" cy="5143499"/>
          </a:xfrm>
          <a:prstGeom prst="rect">
            <a:avLst/>
          </a:prstGeom>
          <a:noFill/>
          <a:ln>
            <a:noFill/>
          </a:ln>
        </p:spPr>
      </p:pic>
      <p:sp>
        <p:nvSpPr>
          <p:cNvPr id="67" name="Google Shape;67;p15"/>
          <p:cNvSpPr txBox="1"/>
          <p:nvPr/>
        </p:nvSpPr>
        <p:spPr>
          <a:xfrm>
            <a:off x="112305" y="890728"/>
            <a:ext cx="8784300" cy="50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dirty="0" smtClean="0">
                <a:solidFill>
                  <a:srgbClr val="000000"/>
                </a:solidFill>
              </a:rPr>
              <a:t>Opportunities</a:t>
            </a:r>
            <a:endParaRPr sz="1800" dirty="0">
              <a:solidFill>
                <a:srgbClr val="000000"/>
              </a:solidFill>
            </a:endParaRPr>
          </a:p>
          <a:p>
            <a:pPr marL="571500" lvl="1" algn="l" rtl="0">
              <a:lnSpc>
                <a:spcPct val="115000"/>
              </a:lnSpc>
              <a:spcBef>
                <a:spcPts val="0"/>
              </a:spcBef>
              <a:spcAft>
                <a:spcPts val="0"/>
              </a:spcAft>
              <a:buClr>
                <a:srgbClr val="000000"/>
              </a:buClr>
              <a:buSzPts val="1800"/>
            </a:pPr>
            <a:r>
              <a:rPr lang="en-GB" sz="1800" dirty="0" smtClean="0">
                <a:solidFill>
                  <a:srgbClr val="000000"/>
                </a:solidFill>
              </a:rPr>
              <a:t>c. USP </a:t>
            </a:r>
            <a:r>
              <a:rPr lang="en-GB" sz="1800" dirty="0">
                <a:solidFill>
                  <a:srgbClr val="000000"/>
                </a:solidFill>
              </a:rPr>
              <a:t>of the proposed solution</a:t>
            </a:r>
            <a:endParaRPr sz="1800" dirty="0">
              <a:solidFill>
                <a:srgbClr val="000000"/>
              </a:solidFill>
            </a:endParaRPr>
          </a:p>
          <a:p>
            <a:pPr marL="0" lvl="0" indent="0" algn="l" rtl="0">
              <a:spcBef>
                <a:spcPts val="0"/>
              </a:spcBef>
              <a:spcAft>
                <a:spcPts val="0"/>
              </a:spcAft>
              <a:buNone/>
            </a:pPr>
            <a:endParaRPr sz="1800" b="1" dirty="0">
              <a:solidFill>
                <a:srgbClr val="595959"/>
              </a:solidFill>
            </a:endParaRPr>
          </a:p>
        </p:txBody>
      </p:sp>
      <p:sp>
        <p:nvSpPr>
          <p:cNvPr id="2" name="TextBox 1"/>
          <p:cNvSpPr txBox="1"/>
          <p:nvPr/>
        </p:nvSpPr>
        <p:spPr>
          <a:xfrm flipH="1">
            <a:off x="478047" y="1611896"/>
            <a:ext cx="8300193" cy="4185761"/>
          </a:xfrm>
          <a:prstGeom prst="rect">
            <a:avLst/>
          </a:prstGeom>
          <a:noFill/>
        </p:spPr>
        <p:txBody>
          <a:bodyPr wrap="square" rtlCol="0">
            <a:spAutoFit/>
          </a:bodyPr>
          <a:lstStyle/>
          <a:p>
            <a:r>
              <a:rPr lang="en-IN" dirty="0" smtClean="0"/>
              <a:t/>
            </a:r>
            <a:br>
              <a:rPr lang="en-IN" dirty="0" smtClean="0"/>
            </a:br>
            <a:r>
              <a:rPr lang="en-IN" dirty="0" smtClean="0"/>
              <a:t>Entertainment-driven approach to present concrete solutions to tackle climate change and make an impact at individual level. </a:t>
            </a:r>
          </a:p>
          <a:p>
            <a:r>
              <a:rPr lang="en-IN" dirty="0" smtClean="0"/>
              <a:t>Motto is to build an emotional connection with the user and to take actions to save the only planet we have (until </a:t>
            </a:r>
            <a:r>
              <a:rPr lang="en-IN" dirty="0" err="1" smtClean="0"/>
              <a:t>SpaceX</a:t>
            </a:r>
            <a:r>
              <a:rPr lang="en-IN" dirty="0" smtClean="0"/>
              <a:t> launche</a:t>
            </a:r>
            <a:r>
              <a:rPr lang="en-IN" dirty="0" smtClean="0"/>
              <a:t>s public space services)</a:t>
            </a:r>
          </a:p>
          <a:p>
            <a:endParaRPr lang="en-IN" dirty="0"/>
          </a:p>
          <a:p>
            <a:pPr lvl="0" eaLnBrk="0" fontAlgn="base" hangingPunct="0">
              <a:spcBef>
                <a:spcPct val="0"/>
              </a:spcBef>
              <a:spcAft>
                <a:spcPct val="0"/>
              </a:spcAft>
              <a:buClrTx/>
              <a:buFontTx/>
              <a:buChar char="•"/>
            </a:pPr>
            <a:r>
              <a:rPr lang="en-US" altLang="en-US" b="1" dirty="0">
                <a:solidFill>
                  <a:schemeClr val="tx1"/>
                </a:solidFill>
                <a:latin typeface="Arial" panose="020B0604020202020204" pitchFamily="34" charset="0"/>
              </a:rPr>
              <a:t>Unique Blend of Storytelling and Data</a:t>
            </a:r>
            <a:r>
              <a:rPr lang="en-US" altLang="en-US" dirty="0">
                <a:solidFill>
                  <a:schemeClr val="tx1"/>
                </a:solidFill>
                <a:latin typeface="Arial" panose="020B0604020202020204" pitchFamily="34" charset="0"/>
              </a:rPr>
              <a:t>: Using comics to narrate a data-driven story is an innovative approach, bridging the gap between education and emotional impact</a:t>
            </a:r>
            <a:r>
              <a:rPr lang="en-US" altLang="en-US" dirty="0" smtClean="0">
                <a:solidFill>
                  <a:schemeClr val="tx1"/>
                </a:solidFill>
                <a:latin typeface="Arial" panose="020B0604020202020204" pitchFamily="34" charset="0"/>
              </a:rPr>
              <a:t>.</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b="1" dirty="0">
                <a:solidFill>
                  <a:schemeClr val="tx1"/>
                </a:solidFill>
                <a:latin typeface="Arial" panose="020B0604020202020204" pitchFamily="34" charset="0"/>
              </a:rPr>
              <a:t>Interactive Visualizations</a:t>
            </a:r>
            <a:r>
              <a:rPr lang="en-US" altLang="en-US" dirty="0">
                <a:solidFill>
                  <a:schemeClr val="tx1"/>
                </a:solidFill>
                <a:latin typeface="Arial" panose="020B0604020202020204" pitchFamily="34" charset="0"/>
              </a:rPr>
              <a:t>: Power BI allows users to engage with real-time data, making the story dynamic and data-driven</a:t>
            </a:r>
            <a:r>
              <a:rPr lang="en-US" altLang="en-US" dirty="0" smtClean="0">
                <a:solidFill>
                  <a:schemeClr val="tx1"/>
                </a:solidFill>
                <a:latin typeface="Arial" panose="020B0604020202020204" pitchFamily="34" charset="0"/>
              </a:rPr>
              <a:t>.</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b="1" dirty="0">
                <a:solidFill>
                  <a:schemeClr val="tx1"/>
                </a:solidFill>
                <a:latin typeface="Arial" panose="020B0604020202020204" pitchFamily="34" charset="0"/>
              </a:rPr>
              <a:t>Personal Action</a:t>
            </a:r>
            <a:r>
              <a:rPr lang="en-US" altLang="en-US" dirty="0">
                <a:solidFill>
                  <a:schemeClr val="tx1"/>
                </a:solidFill>
                <a:latin typeface="Arial" panose="020B0604020202020204" pitchFamily="34" charset="0"/>
              </a:rPr>
              <a:t>: The GHG Footprint Calculator provides personalized recommendations, turning information into action for the user. </a:t>
            </a:r>
          </a:p>
          <a:p>
            <a:endParaRPr lang="en-IN" dirty="0" smtClean="0"/>
          </a:p>
          <a:p>
            <a:endParaRPr lang="en-IN" dirty="0" smtClean="0"/>
          </a:p>
          <a:p>
            <a:endParaRPr lang="en-IN" dirty="0" smtClean="0"/>
          </a:p>
          <a:p>
            <a:endParaRPr lang="en-IN" dirty="0"/>
          </a:p>
          <a:p>
            <a:endParaRPr lang="en-IN" dirty="0"/>
          </a:p>
        </p:txBody>
      </p:sp>
    </p:spTree>
    <p:extLst>
      <p:ext uri="{BB962C8B-B14F-4D97-AF65-F5344CB8AC3E}">
        <p14:creationId xmlns:p14="http://schemas.microsoft.com/office/powerpoint/2010/main" val="12733568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73" name="Google Shape;73;p16"/>
          <p:cNvSpPr txBox="1"/>
          <p:nvPr/>
        </p:nvSpPr>
        <p:spPr>
          <a:xfrm>
            <a:off x="370735" y="946665"/>
            <a:ext cx="86988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List of features offered by the solution</a:t>
            </a:r>
            <a:endParaRPr sz="1800" dirty="0"/>
          </a:p>
        </p:txBody>
      </p:sp>
      <p:sp>
        <p:nvSpPr>
          <p:cNvPr id="2" name="TextBox 1"/>
          <p:cNvSpPr txBox="1"/>
          <p:nvPr/>
        </p:nvSpPr>
        <p:spPr>
          <a:xfrm>
            <a:off x="425302" y="1800447"/>
            <a:ext cx="7038754" cy="1600438"/>
          </a:xfrm>
          <a:prstGeom prst="rect">
            <a:avLst/>
          </a:prstGeom>
          <a:noFill/>
        </p:spPr>
        <p:txBody>
          <a:bodyPr wrap="square" rtlCol="0">
            <a:spAutoFit/>
          </a:bodyPr>
          <a:lstStyle/>
          <a:p>
            <a:pPr marL="342900" indent="-342900">
              <a:buAutoNum type="arabicPeriod"/>
            </a:pPr>
            <a:r>
              <a:rPr lang="en-IN" b="1" dirty="0" smtClean="0"/>
              <a:t>Engaging</a:t>
            </a:r>
            <a:r>
              <a:rPr lang="en-IN" dirty="0" smtClean="0"/>
              <a:t>: </a:t>
            </a:r>
            <a:r>
              <a:rPr lang="en-IN" dirty="0" smtClean="0"/>
              <a:t>Comic-style storytelling.</a:t>
            </a:r>
          </a:p>
          <a:p>
            <a:pPr marL="342900" indent="-342900">
              <a:buAutoNum type="arabicPeriod"/>
            </a:pPr>
            <a:r>
              <a:rPr lang="en-IN" b="1" dirty="0" smtClean="0"/>
              <a:t>Technical analysis</a:t>
            </a:r>
            <a:r>
              <a:rPr lang="en-IN" dirty="0" smtClean="0"/>
              <a:t>: Interactive </a:t>
            </a:r>
            <a:r>
              <a:rPr lang="en-IN" dirty="0" err="1" smtClean="0"/>
              <a:t>PowerBI</a:t>
            </a:r>
            <a:r>
              <a:rPr lang="en-IN" dirty="0" smtClean="0"/>
              <a:t> visualizations</a:t>
            </a:r>
          </a:p>
          <a:p>
            <a:pPr marL="342900" indent="-342900">
              <a:buAutoNum type="arabicPeriod"/>
            </a:pPr>
            <a:r>
              <a:rPr lang="en-IN" b="1" dirty="0" smtClean="0"/>
              <a:t>Forecasting</a:t>
            </a:r>
            <a:r>
              <a:rPr lang="en-IN" dirty="0" smtClean="0"/>
              <a:t>: GHG levels Forecasting with Machine learning </a:t>
            </a:r>
          </a:p>
          <a:p>
            <a:pPr marL="342900" indent="-342900">
              <a:buAutoNum type="arabicPeriod"/>
            </a:pPr>
            <a:r>
              <a:rPr lang="en-IN" b="1" dirty="0" smtClean="0"/>
              <a:t>Actionable solutions </a:t>
            </a:r>
            <a:r>
              <a:rPr lang="en-IN" dirty="0" smtClean="0"/>
              <a:t>and after-effects</a:t>
            </a:r>
          </a:p>
          <a:p>
            <a:pPr marL="342900" indent="-342900">
              <a:buAutoNum type="arabicPeriod"/>
            </a:pPr>
            <a:r>
              <a:rPr lang="en-IN" dirty="0" smtClean="0"/>
              <a:t>App: GHG Footprint calculator (</a:t>
            </a:r>
            <a:r>
              <a:rPr lang="en-IN" dirty="0"/>
              <a:t>i</a:t>
            </a:r>
            <a:r>
              <a:rPr lang="en-IN" dirty="0" smtClean="0"/>
              <a:t>ndividual impact)</a:t>
            </a:r>
          </a:p>
          <a:p>
            <a:pPr marL="342900" indent="-342900">
              <a:buAutoNum type="arabicPeriod"/>
            </a:pPr>
            <a:r>
              <a:rPr lang="en-IN" dirty="0" smtClean="0"/>
              <a:t>Updates on the current situation through </a:t>
            </a:r>
            <a:r>
              <a:rPr lang="en-IN" b="1" dirty="0" smtClean="0"/>
              <a:t>APIs</a:t>
            </a:r>
          </a:p>
          <a:p>
            <a:pPr marL="342900" indent="-342900">
              <a:buAutoNum type="arabicPeriod"/>
            </a:pPr>
            <a:r>
              <a:rPr lang="en-IN" b="1" dirty="0" smtClean="0"/>
              <a:t>Responsive layout</a:t>
            </a:r>
            <a:r>
              <a:rPr lang="en-IN" dirty="0" smtClean="0"/>
              <a:t>; can be </a:t>
            </a:r>
            <a:r>
              <a:rPr lang="en-IN" dirty="0" smtClean="0"/>
              <a:t>operated on all devices. (Currently desktop only) </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79" name="Google Shape;79;p17"/>
          <p:cNvSpPr txBox="1"/>
          <p:nvPr/>
        </p:nvSpPr>
        <p:spPr>
          <a:xfrm>
            <a:off x="186009" y="868875"/>
            <a:ext cx="87720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Process flow diagram or Use-case diagram</a:t>
            </a:r>
            <a:endParaRPr sz="18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734" y="1546149"/>
            <a:ext cx="8276146" cy="330621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85" name="Google Shape;85;p18"/>
          <p:cNvSpPr txBox="1"/>
          <p:nvPr/>
        </p:nvSpPr>
        <p:spPr>
          <a:xfrm>
            <a:off x="207700" y="879650"/>
            <a:ext cx="87231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Wireframes/Mock diagrams of the proposed solution (optional)</a:t>
            </a:r>
            <a:endParaRPr sz="180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8" y="3345180"/>
            <a:ext cx="2510782" cy="167321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6184" y="3283679"/>
            <a:ext cx="2574184" cy="171524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1570" y="1451770"/>
            <a:ext cx="2497290" cy="166401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756" y="1407248"/>
            <a:ext cx="2599114" cy="173185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6184" y="1475095"/>
            <a:ext cx="2497292" cy="166401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2240</TotalTime>
  <Words>759</Words>
  <Application>Microsoft Office PowerPoint</Application>
  <PresentationFormat>On-screen Show (16:9)</PresentationFormat>
  <Paragraphs>134</Paragraphs>
  <Slides>18</Slides>
  <Notes>18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SIDDHI SHRIVASTAVA</cp:lastModifiedBy>
  <cp:revision>49</cp:revision>
  <dcterms:modified xsi:type="dcterms:W3CDTF">2024-09-15T17:11:17Z</dcterms:modified>
</cp:coreProperties>
</file>